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6" r:id="rId4"/>
    <p:sldId id="287" r:id="rId5"/>
    <p:sldId id="295" r:id="rId6"/>
    <p:sldId id="294" r:id="rId7"/>
    <p:sldId id="276" r:id="rId8"/>
    <p:sldId id="288" r:id="rId9"/>
    <p:sldId id="297" r:id="rId10"/>
    <p:sldId id="298" r:id="rId11"/>
    <p:sldId id="275" r:id="rId12"/>
    <p:sldId id="260" r:id="rId13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94D6"/>
    <a:srgbClr val="F2C816"/>
    <a:srgbClr val="4CB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eskmine laa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Laadi ja ruudustikut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Hele laad 1 – rõhk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hkel\Dropbox\Koda\Taastuvenergia%20aastaraamat\2018\tabelandm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F7-4F2F-88E6-DBDA6D49FD0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F7-4F2F-88E6-DBDA6D49FD0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F7-4F2F-88E6-DBDA6D49FD03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F7-4F2F-88E6-DBDA6D49FD03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Eesti!$A$95:$A$98</c:f>
              <c:strCache>
                <c:ptCount val="4"/>
                <c:pt idx="0">
                  <c:v>Soojus</c:v>
                </c:pt>
                <c:pt idx="1">
                  <c:v>Transport</c:v>
                </c:pt>
                <c:pt idx="2">
                  <c:v>Elekter</c:v>
                </c:pt>
                <c:pt idx="3">
                  <c:v>Muu</c:v>
                </c:pt>
              </c:strCache>
            </c:strRef>
          </c:cat>
          <c:val>
            <c:numRef>
              <c:f>Eesti!$B$95:$B$98</c:f>
              <c:numCache>
                <c:formatCode>General</c:formatCode>
                <c:ptCount val="4"/>
                <c:pt idx="0">
                  <c:v>14146.403472222224</c:v>
                </c:pt>
                <c:pt idx="1">
                  <c:v>10961.75</c:v>
                </c:pt>
                <c:pt idx="2">
                  <c:v>6657.2576507936501</c:v>
                </c:pt>
                <c:pt idx="3">
                  <c:v>1128.6805555555516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F7-4F2F-88E6-DBDA6D49F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521BD72-66D7-4CEE-9B8D-DD2917356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EED4A724-6F51-4864-9513-8AFB5683B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03B9C67-5581-4C3C-960A-608D8FAB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4.05.2020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491CED88-9209-4DBD-844D-62AE72A5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72D5E88-58E8-4CE6-AA5E-02A87A3B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4233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AD2F5D8-86F0-4CDB-B985-1C0590E8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FC7556BD-4D40-4EE3-949D-629B51D74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A5773930-48A3-4360-83F8-E6228516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4.05.2020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6F95E99D-079E-463E-998A-B5FE65F9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C9661EB-3FEF-48E4-A5CE-AA832B5E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58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C5792E64-AC96-45AA-8764-B5E754023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CD422C3D-B26F-408B-987E-969186FA7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CDD8F96-44A1-431F-835E-2DECCE66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4.05.2020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FAB2806-3649-4F8C-B274-80760757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1171A6B-2AD7-4BE5-B344-F6D9EF25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2592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315177A-FBF8-4C5D-ABC6-59E2CBFBD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C03A0A6-CF74-4061-831B-0068C7940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24AE588B-5EE5-46FD-86A8-891F94FC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4.05.2020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D16ED8E7-610B-4232-9C56-E4D03C2D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A1420193-AC97-4E8C-AA2F-07F48F92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229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592BDAA-78DE-4792-8530-7A1479C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8FA28B4-1084-499D-AE89-47B6ADF0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5B9EC50-D391-4A36-B553-78468FCC3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4.05.2020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AE2D1CF9-9D84-4E2A-9C63-ECE9F8876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28FD54B-55BA-43FE-A84B-B54F72A86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0675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977F411-74CB-4C06-92D6-D2B025C2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362C8C4-28B1-4B1C-AB19-9FB0A2342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D738C3A2-AA42-4D4D-8CD7-8647374AF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42F0C4D4-31B6-41C6-B44A-A2B61327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4.05.2020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8AF13A34-D86E-4248-9507-0EA026B83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3042CAF5-B52F-4EE4-AD21-41FE9BE4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93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B8E9FAD-C9DC-4FD0-81FF-C72D1A04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B781CFDC-2CB9-4B23-8F66-564DBFAE3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500A50AD-824B-4F74-B54E-933EF1079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FC3113B3-A4B9-40F9-B168-476A1CF74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A26A87CB-59DB-4CAE-AEF9-DCB467B52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FD979205-9164-43EF-B8BF-9636F76D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4.05.2020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7AC30C5C-1D18-436E-80FB-12B25530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544D6AC7-FDC9-4F98-9380-CCB9C5EB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5794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704780E-3798-431E-B953-0B32A26B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E21FFFFC-7690-46C9-8701-5FA6389F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4.05.2020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590433D3-5824-48D7-804D-D0ADC2FD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4CA47492-D8CC-4189-8565-31F0EE29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8924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1558C66B-9B75-4263-AD91-09905CC4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4.05.2020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539A7FB4-5B98-4322-ACA7-85B99461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1961EE80-56D1-4540-8DCB-DDB316E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7729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D4CA89D-1281-41DB-B6BD-65A76367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6403632-566A-46D4-8155-5094C3852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BE036681-F392-4E10-8850-6CEBC3FDF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D18E7DD2-99A4-4546-A9AE-25F1EF8B1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4.05.2020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0C506F23-0F60-40F7-AC1F-1B2BC414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1DF5343B-785E-4BDD-98A3-6F0475D94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2458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E020761-2FB4-46EC-B1B3-40F13845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446DD380-BB09-46F1-9794-924EE73F3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230D3C63-0E35-466D-BE30-8C4CE73E9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57AB9D94-31FA-4CA1-879A-08E7CBA5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4.05.2020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BC2BACB5-B980-48BB-BB30-D044F5A3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C7D4B856-9268-44E6-8010-A48D8553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945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D3033B69-39DF-42C4-A01F-F9B48C3F1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5C676BA-702A-4820-9537-2C4C4B66F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5346E400-DC41-4258-AAF8-4CA53AB8B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F7593-D637-42A4-A81F-287E3EC41C8F}" type="datetimeFigureOut">
              <a:rPr lang="et-EE" smtClean="0"/>
              <a:t>4.05.2020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380EEF8-A27C-474C-B0F6-4273B71A0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07594DD-81F1-45A4-AECC-4568DB3F7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6567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zard.com/media/451086/lazards-levelized-cost-of-energy-version-130-vf.pdf" TargetMode="External"/><Relationship Id="rId13" Type="http://schemas.openxmlformats.org/officeDocument/2006/relationships/hyperlink" Target="https://markets.businessinsider.com/commodities/co2-european-emission-allowances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envir.ee/et/eesmargid-tegevused/kliima/rahvusvaheline-aruandlus/kui-palju-eestis-kasvuhoonegaase-tekib" TargetMode="External"/><Relationship Id="rId12" Type="http://schemas.openxmlformats.org/officeDocument/2006/relationships/hyperlink" Target="https://www.unenvironment.org/resources/emissions-gap-report-201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pcc.ch/sr15/chapter/spm/" TargetMode="External"/><Relationship Id="rId11" Type="http://schemas.openxmlformats.org/officeDocument/2006/relationships/hyperlink" Target="https://www.agora-energiewende.de/fileadmin2/Projekte/2019/Jahresauswertung_EU_2019/172_A-EW_EU-Annual-Report-2019_Web.pdf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://www.taastuvenergeetika.ee/wp-content/uploads/2019/06/ETEK-Taastuvenergia-aastaraamat-2018.pdf" TargetMode="External"/><Relationship Id="rId4" Type="http://schemas.microsoft.com/office/2007/relationships/hdphoto" Target="../media/hdphoto1.wdp"/><Relationship Id="rId9" Type="http://schemas.openxmlformats.org/officeDocument/2006/relationships/hyperlink" Target="https://about.bnef.com/blog/scale-up-of-solar-and-wind-puts-existing-coal-gas-at-ris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716AF2F-F0CE-4243-86A8-4C73CC33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pic>
        <p:nvPicPr>
          <p:cNvPr id="5" name="Pilt 4" descr="Pilt, millel on kujutatud vektorgraafika&#10;&#10;Kirjeldus on genereeritud automaatselt ja see peaks olema väga täpne">
            <a:extLst>
              <a:ext uri="{FF2B5EF4-FFF2-40B4-BE49-F238E27FC236}">
                <a16:creationId xmlns:a16="http://schemas.microsoft.com/office/drawing/2014/main" id="{DB4B7C91-961C-463D-BDD5-BC31F18069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9" y="112713"/>
            <a:ext cx="6794500" cy="67945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995075A-701C-49F1-909E-4C19F374E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831" y="1901014"/>
            <a:ext cx="9144000" cy="2101143"/>
          </a:xfrm>
        </p:spPr>
        <p:txBody>
          <a:bodyPr>
            <a:normAutofit/>
          </a:bodyPr>
          <a:lstStyle/>
          <a:p>
            <a:pPr algn="l"/>
            <a:r>
              <a:rPr lang="et-EE" dirty="0"/>
              <a:t>Energiasektori</a:t>
            </a:r>
            <a:br>
              <a:rPr lang="et-EE" dirty="0"/>
            </a:br>
            <a:r>
              <a:rPr lang="et-EE" dirty="0"/>
              <a:t>trendidest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EF365018-14E5-48E2-B3B0-9EB2A4C7C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831" y="5917406"/>
            <a:ext cx="9144000" cy="1655762"/>
          </a:xfrm>
        </p:spPr>
        <p:txBody>
          <a:bodyPr/>
          <a:lstStyle/>
          <a:p>
            <a:pPr algn="l"/>
            <a:r>
              <a:rPr lang="et-EE" dirty="0"/>
              <a:t>Mihkel Annus</a:t>
            </a:r>
          </a:p>
          <a:p>
            <a:pPr algn="l"/>
            <a:r>
              <a:rPr lang="et-EE" dirty="0"/>
              <a:t>Eesti Taastuvenergia Koda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C4D55AB3-3D19-4B24-B1C9-BD0A290E654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1E05963-C103-4B68-ADDE-F9D12D3B986E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430747E-0AB1-4FFF-9802-2604535075B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853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716AF2F-F0CE-4243-86A8-4C73CC33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pic>
        <p:nvPicPr>
          <p:cNvPr id="5" name="Pilt 4" descr="Pilt, millel on kujutatud vektorgraafika&#10;&#10;Kirjeldus on genereeritud automaatselt ja see peaks olema väga täpne">
            <a:extLst>
              <a:ext uri="{FF2B5EF4-FFF2-40B4-BE49-F238E27FC236}">
                <a16:creationId xmlns:a16="http://schemas.microsoft.com/office/drawing/2014/main" id="{DB4B7C91-961C-463D-BDD5-BC31F18069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9" y="112713"/>
            <a:ext cx="6794500" cy="67945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995075A-701C-49F1-909E-4C19F374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61472"/>
            <a:ext cx="10515600" cy="1325563"/>
          </a:xfrm>
        </p:spPr>
        <p:txBody>
          <a:bodyPr/>
          <a:lstStyle/>
          <a:p>
            <a:pPr algn="l"/>
            <a:r>
              <a:rPr lang="et-EE" dirty="0"/>
              <a:t>Peamised nõuanded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EF365018-14E5-48E2-B3B0-9EB2A4C7C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116" y="2287035"/>
            <a:ext cx="10515600" cy="4351338"/>
          </a:xfrm>
        </p:spPr>
        <p:txBody>
          <a:bodyPr/>
          <a:lstStyle/>
          <a:p>
            <a:pPr>
              <a:buBlip>
                <a:blip r:embed="rId5"/>
              </a:buBlip>
            </a:pPr>
            <a:r>
              <a:rPr lang="et-EE" dirty="0"/>
              <a:t> Jätkusuutlikus ning keskkonnahoid kriisijärgse majanduse prioriteediks</a:t>
            </a:r>
          </a:p>
          <a:p>
            <a:pPr>
              <a:buBlip>
                <a:blip r:embed="rId5"/>
              </a:buBlip>
            </a:pPr>
            <a:r>
              <a:rPr lang="et-EE" dirty="0"/>
              <a:t> Luua soodne keskkond investeeringuteks taastuvenergiasse ja selle kasutuselevõttu toetavatesse tehnoloogilistesse lahendustesse</a:t>
            </a:r>
          </a:p>
          <a:p>
            <a:pPr>
              <a:buBlip>
                <a:blip r:embed="rId5"/>
              </a:buBlip>
            </a:pPr>
            <a:r>
              <a:rPr lang="et-EE" dirty="0"/>
              <a:t> Edendada energiatõhususe ja ressursi säästliku kasutamise põhimõtteid, sh kokkuhoidu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C4D55AB3-3D19-4B24-B1C9-BD0A290E654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1E05963-C103-4B68-ADDE-F9D12D3B986E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430747E-0AB1-4FFF-9802-2604535075B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851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716AF2F-F0CE-4243-86A8-4C73CC33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pic>
        <p:nvPicPr>
          <p:cNvPr id="5" name="Pilt 4" descr="Pilt, millel on kujutatud vektorgraafika&#10;&#10;Kirjeldus on genereeritud automaatselt ja see peaks olema väga täpne">
            <a:extLst>
              <a:ext uri="{FF2B5EF4-FFF2-40B4-BE49-F238E27FC236}">
                <a16:creationId xmlns:a16="http://schemas.microsoft.com/office/drawing/2014/main" id="{DB4B7C91-961C-463D-BDD5-BC31F18069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9" y="112713"/>
            <a:ext cx="6794500" cy="67945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995075A-701C-49F1-909E-4C19F374E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825" y="2604308"/>
            <a:ext cx="9144000" cy="1612585"/>
          </a:xfrm>
        </p:spPr>
        <p:txBody>
          <a:bodyPr>
            <a:noAutofit/>
          </a:bodyPr>
          <a:lstStyle/>
          <a:p>
            <a:pPr algn="l"/>
            <a:r>
              <a:rPr lang="et-EE" dirty="0"/>
              <a:t>Tänan kuulamast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EF365018-14E5-48E2-B3B0-9EB2A4C7C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5668831"/>
            <a:ext cx="9144000" cy="1238382"/>
          </a:xfrm>
        </p:spPr>
        <p:txBody>
          <a:bodyPr/>
          <a:lstStyle/>
          <a:p>
            <a:pPr algn="l"/>
            <a:r>
              <a:rPr lang="et-EE" dirty="0"/>
              <a:t>mihkel.annus@taastuvenergeetika.ee</a:t>
            </a:r>
            <a:br>
              <a:rPr lang="et-EE" dirty="0"/>
            </a:br>
            <a:r>
              <a:rPr lang="et-EE" dirty="0"/>
              <a:t>www.taastuvenergeetika.ee</a:t>
            </a:r>
            <a:br>
              <a:rPr lang="et-EE" dirty="0"/>
            </a:br>
            <a:r>
              <a:rPr lang="et-EE" dirty="0"/>
              <a:t>fb.com/taastuvenergia100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C4D55AB3-3D19-4B24-B1C9-BD0A290E654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1E05963-C103-4B68-ADDE-F9D12D3B986E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430747E-0AB1-4FFF-9802-2604535075B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81300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716AF2F-F0CE-4243-86A8-4C73CC33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pic>
        <p:nvPicPr>
          <p:cNvPr id="5" name="Pilt 4" descr="Pilt, millel on kujutatud vektorgraafika&#10;&#10;Kirjeldus on genereeritud automaatselt ja see peaks olema väga täpne">
            <a:extLst>
              <a:ext uri="{FF2B5EF4-FFF2-40B4-BE49-F238E27FC236}">
                <a16:creationId xmlns:a16="http://schemas.microsoft.com/office/drawing/2014/main" id="{DB4B7C91-961C-463D-BDD5-BC31F18069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9" y="112713"/>
            <a:ext cx="6794500" cy="67945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995075A-701C-49F1-909E-4C19F374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61472"/>
            <a:ext cx="10515600" cy="1325563"/>
          </a:xfrm>
        </p:spPr>
        <p:txBody>
          <a:bodyPr/>
          <a:lstStyle/>
          <a:p>
            <a:pPr algn="l"/>
            <a:r>
              <a:rPr lang="et-EE" dirty="0"/>
              <a:t>Kasutatud allikad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EF365018-14E5-48E2-B3B0-9EB2A4C7C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347" y="2112945"/>
            <a:ext cx="10515600" cy="4351338"/>
          </a:xfrm>
        </p:spPr>
        <p:txBody>
          <a:bodyPr>
            <a:normAutofit/>
          </a:bodyPr>
          <a:lstStyle/>
          <a:p>
            <a:pPr>
              <a:buBlip>
                <a:blip r:embed="rId5"/>
              </a:buBlip>
            </a:pPr>
            <a:r>
              <a:rPr lang="et-EE" sz="2000" dirty="0"/>
              <a:t> IPCC </a:t>
            </a:r>
            <a:r>
              <a:rPr lang="et-EE" sz="2000" dirty="0">
                <a:hlinkClick r:id="rId6"/>
              </a:rPr>
              <a:t>1,5 C raport </a:t>
            </a:r>
            <a:endParaRPr lang="et-EE" sz="2000" dirty="0"/>
          </a:p>
          <a:p>
            <a:pPr>
              <a:buBlip>
                <a:blip r:embed="rId5"/>
              </a:buBlip>
            </a:pPr>
            <a:r>
              <a:rPr lang="et-EE" sz="2000" dirty="0"/>
              <a:t> Keskkonnaministeeriumi </a:t>
            </a:r>
            <a:r>
              <a:rPr lang="et-EE" sz="2000" dirty="0">
                <a:hlinkClick r:id="rId7"/>
              </a:rPr>
              <a:t>kodulehekülg</a:t>
            </a:r>
            <a:endParaRPr lang="et-EE" sz="2000" dirty="0"/>
          </a:p>
          <a:p>
            <a:pPr>
              <a:buBlip>
                <a:blip r:embed="rId5"/>
              </a:buBlip>
            </a:pPr>
            <a:r>
              <a:rPr lang="et-EE" sz="2000" dirty="0"/>
              <a:t> </a:t>
            </a:r>
            <a:r>
              <a:rPr lang="et-EE" sz="2000" dirty="0" err="1"/>
              <a:t>Lazard</a:t>
            </a:r>
            <a:r>
              <a:rPr lang="et-EE" sz="2000" dirty="0"/>
              <a:t> </a:t>
            </a:r>
            <a:r>
              <a:rPr lang="et-EE" sz="2000" dirty="0">
                <a:hlinkClick r:id="rId8"/>
              </a:rPr>
              <a:t>LCOE v13.0</a:t>
            </a:r>
            <a:endParaRPr lang="et-EE" sz="2000" dirty="0"/>
          </a:p>
          <a:p>
            <a:pPr>
              <a:buBlip>
                <a:blip r:embed="rId5"/>
              </a:buBlip>
            </a:pPr>
            <a:r>
              <a:rPr lang="et-EE" sz="2000" dirty="0"/>
              <a:t> </a:t>
            </a:r>
            <a:r>
              <a:rPr lang="et-EE" sz="2000" dirty="0" err="1"/>
              <a:t>Bloomberg</a:t>
            </a:r>
            <a:r>
              <a:rPr lang="et-EE" sz="2000" dirty="0"/>
              <a:t> NEF, </a:t>
            </a:r>
            <a:r>
              <a:rPr lang="en-US" sz="2000" dirty="0">
                <a:hlinkClick r:id="rId9"/>
              </a:rPr>
              <a:t>Scale-up of Solar and Wind Puts Existing Coal, Gas at Risk</a:t>
            </a:r>
            <a:endParaRPr lang="et-EE" sz="2000" dirty="0"/>
          </a:p>
          <a:p>
            <a:pPr>
              <a:buBlip>
                <a:blip r:embed="rId5"/>
              </a:buBlip>
            </a:pPr>
            <a:r>
              <a:rPr lang="et-EE" sz="2000" dirty="0"/>
              <a:t> </a:t>
            </a:r>
            <a:r>
              <a:rPr lang="et-EE" sz="2000" dirty="0">
                <a:hlinkClick r:id="rId10"/>
              </a:rPr>
              <a:t>Taastuvenergia aastaraamat 2018</a:t>
            </a:r>
            <a:endParaRPr lang="et-EE" sz="2000" dirty="0"/>
          </a:p>
          <a:p>
            <a:pPr>
              <a:buBlip>
                <a:blip r:embed="rId5"/>
              </a:buBlip>
            </a:pPr>
            <a:r>
              <a:rPr lang="et-EE" sz="2000" dirty="0"/>
              <a:t> Statistikaamet</a:t>
            </a:r>
          </a:p>
          <a:p>
            <a:pPr>
              <a:buBlip>
                <a:blip r:embed="rId5"/>
              </a:buBlip>
            </a:pPr>
            <a:r>
              <a:rPr lang="et-EE" sz="2000" dirty="0"/>
              <a:t> </a:t>
            </a:r>
            <a:r>
              <a:rPr lang="en-US" sz="2000" dirty="0">
                <a:hlinkClick r:id="rId11"/>
              </a:rPr>
              <a:t>The European Power</a:t>
            </a:r>
            <a:r>
              <a:rPr lang="et-EE" sz="2000" dirty="0">
                <a:hlinkClick r:id="rId11"/>
              </a:rPr>
              <a:t> </a:t>
            </a:r>
            <a:r>
              <a:rPr lang="en-US" sz="2000" dirty="0">
                <a:hlinkClick r:id="rId11"/>
              </a:rPr>
              <a:t>Sector in 2019</a:t>
            </a:r>
            <a:r>
              <a:rPr lang="et-EE" sz="2000" dirty="0"/>
              <a:t>, </a:t>
            </a:r>
            <a:r>
              <a:rPr lang="et-EE" sz="2000" dirty="0" err="1"/>
              <a:t>Agora</a:t>
            </a:r>
            <a:r>
              <a:rPr lang="et-EE" sz="2000" dirty="0"/>
              <a:t> </a:t>
            </a:r>
            <a:r>
              <a:rPr lang="et-EE" sz="2000" dirty="0" err="1"/>
              <a:t>Energiewende</a:t>
            </a:r>
            <a:r>
              <a:rPr lang="et-EE" sz="2000" dirty="0"/>
              <a:t> &amp; </a:t>
            </a:r>
            <a:r>
              <a:rPr lang="et-EE" sz="2000" dirty="0" err="1"/>
              <a:t>Sandbag</a:t>
            </a:r>
            <a:endParaRPr lang="et-EE" sz="2000" dirty="0"/>
          </a:p>
          <a:p>
            <a:pPr>
              <a:buBlip>
                <a:blip r:embed="rId5"/>
              </a:buBlip>
            </a:pPr>
            <a:r>
              <a:rPr lang="et-EE" sz="2000" dirty="0"/>
              <a:t> </a:t>
            </a:r>
            <a:r>
              <a:rPr lang="et-EE" sz="2000" dirty="0">
                <a:hlinkClick r:id="rId12"/>
              </a:rPr>
              <a:t>Emissions </a:t>
            </a:r>
            <a:r>
              <a:rPr lang="et-EE" sz="2000" dirty="0" err="1">
                <a:hlinkClick r:id="rId12"/>
              </a:rPr>
              <a:t>Gap</a:t>
            </a:r>
            <a:r>
              <a:rPr lang="et-EE" sz="2000" dirty="0">
                <a:hlinkClick r:id="rId12"/>
              </a:rPr>
              <a:t> </a:t>
            </a:r>
            <a:r>
              <a:rPr lang="et-EE" sz="2000" dirty="0" err="1">
                <a:hlinkClick r:id="rId12"/>
              </a:rPr>
              <a:t>Report</a:t>
            </a:r>
            <a:r>
              <a:rPr lang="et-EE" sz="2000" dirty="0">
                <a:hlinkClick r:id="rId12"/>
              </a:rPr>
              <a:t> 2019 </a:t>
            </a:r>
            <a:r>
              <a:rPr lang="et-EE" sz="2000" dirty="0"/>
              <a:t>ÜRO</a:t>
            </a:r>
          </a:p>
          <a:p>
            <a:pPr>
              <a:buBlip>
                <a:blip r:embed="rId5"/>
              </a:buBlip>
            </a:pPr>
            <a:r>
              <a:rPr lang="et-EE" sz="2000" dirty="0"/>
              <a:t> Heitekaubandussüsteemi </a:t>
            </a:r>
            <a:r>
              <a:rPr lang="et-EE" sz="2000" dirty="0">
                <a:hlinkClick r:id="rId13"/>
              </a:rPr>
              <a:t>CO2 kvoodi</a:t>
            </a:r>
            <a:r>
              <a:rPr lang="et-EE" sz="2000" dirty="0">
                <a:hlinkClick r:id="rId13"/>
              </a:rPr>
              <a:t> hind</a:t>
            </a:r>
            <a:endParaRPr lang="et-EE" sz="2000" dirty="0"/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C4D55AB3-3D19-4B24-B1C9-BD0A290E654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1E05963-C103-4B68-ADDE-F9D12D3B986E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430747E-0AB1-4FFF-9802-2604535075B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4920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716AF2F-F0CE-4243-86A8-4C73CC33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pic>
        <p:nvPicPr>
          <p:cNvPr id="5" name="Pilt 4" descr="Pilt, millel on kujutatud vektorgraafika&#10;&#10;Kirjeldus on genereeritud automaatselt ja see peaks olema väga täpne">
            <a:extLst>
              <a:ext uri="{FF2B5EF4-FFF2-40B4-BE49-F238E27FC236}">
                <a16:creationId xmlns:a16="http://schemas.microsoft.com/office/drawing/2014/main" id="{DB4B7C91-961C-463D-BDD5-BC31F18069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9" y="112713"/>
            <a:ext cx="6794500" cy="67945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995075A-701C-49F1-909E-4C19F374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61472"/>
            <a:ext cx="10515600" cy="1325563"/>
          </a:xfrm>
        </p:spPr>
        <p:txBody>
          <a:bodyPr/>
          <a:lstStyle/>
          <a:p>
            <a:pPr algn="l"/>
            <a:r>
              <a:rPr lang="et-EE" dirty="0"/>
              <a:t>Millest täna kõnelen?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EF365018-14E5-48E2-B3B0-9EB2A4C7C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116" y="2287035"/>
            <a:ext cx="10515600" cy="4351338"/>
          </a:xfrm>
        </p:spPr>
        <p:txBody>
          <a:bodyPr/>
          <a:lstStyle/>
          <a:p>
            <a:pPr>
              <a:buBlip>
                <a:blip r:embed="rId5"/>
              </a:buBlip>
            </a:pPr>
            <a:r>
              <a:rPr lang="et-EE" dirty="0"/>
              <a:t> </a:t>
            </a:r>
            <a:r>
              <a:rPr lang="et-EE" dirty="0" err="1"/>
              <a:t>Taastuvenenergia</a:t>
            </a:r>
            <a:r>
              <a:rPr lang="et-EE" dirty="0"/>
              <a:t> – olulisim trend energeetikas. Miks?</a:t>
            </a:r>
          </a:p>
          <a:p>
            <a:pPr algn="l">
              <a:buBlip>
                <a:blip r:embed="rId5"/>
              </a:buBlip>
            </a:pPr>
            <a:r>
              <a:rPr lang="et-EE" dirty="0"/>
              <a:t> Energeetikasektori olukord Eestis, Euroopa Liidus</a:t>
            </a:r>
          </a:p>
          <a:p>
            <a:pPr algn="l">
              <a:buBlip>
                <a:blip r:embed="rId5"/>
              </a:buBlip>
            </a:pPr>
            <a:r>
              <a:rPr lang="et-EE" dirty="0"/>
              <a:t> Kuidas pandeemia rohepöörde trendi mõjutab?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C4D55AB3-3D19-4B24-B1C9-BD0A290E654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1E05963-C103-4B68-ADDE-F9D12D3B986E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430747E-0AB1-4FFF-9802-2604535075B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0369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716AF2F-F0CE-4243-86A8-4C73CC33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854857"/>
            <a:ext cx="2993700" cy="2495102"/>
          </a:xfrm>
          <a:prstGeom prst="rect">
            <a:avLst/>
          </a:prstGeom>
        </p:spPr>
      </p:pic>
      <p:sp>
        <p:nvSpPr>
          <p:cNvPr id="6" name="Ristkülik 5">
            <a:extLst>
              <a:ext uri="{FF2B5EF4-FFF2-40B4-BE49-F238E27FC236}">
                <a16:creationId xmlns:a16="http://schemas.microsoft.com/office/drawing/2014/main" id="{C4D55AB3-3D19-4B24-B1C9-BD0A290E654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1E05963-C103-4B68-ADDE-F9D12D3B986E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430747E-0AB1-4FFF-9802-2604535075B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B3F0BCF0-EE5D-4379-AD0C-07DC9B763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93" y="0"/>
            <a:ext cx="5824755" cy="2971672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E98D4995-2379-46E1-852D-EEF1A30AC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4149"/>
            <a:ext cx="3066797" cy="2971673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1B1ABFEA-20DA-47BF-A49E-C96B968F8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504" y="3425326"/>
            <a:ext cx="4834463" cy="3432674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19966E6F-0164-4725-8072-94CFAB968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8035" y="2248799"/>
            <a:ext cx="3273361" cy="4609201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4EED3F36-3DC0-498A-90AA-9487CB1285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228" y="3425326"/>
            <a:ext cx="3273361" cy="3344241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8689AF7C-9CD7-49F5-B2CA-58725A9B2B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2693" y="88434"/>
            <a:ext cx="3009143" cy="257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8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716AF2F-F0CE-4243-86A8-4C73CC33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pic>
        <p:nvPicPr>
          <p:cNvPr id="5" name="Pilt 4" descr="Pilt, millel on kujutatud vektorgraafika&#10;&#10;Kirjeldus on genereeritud automaatselt ja see peaks olema väga täpne">
            <a:extLst>
              <a:ext uri="{FF2B5EF4-FFF2-40B4-BE49-F238E27FC236}">
                <a16:creationId xmlns:a16="http://schemas.microsoft.com/office/drawing/2014/main" id="{DB4B7C91-961C-463D-BDD5-BC31F18069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9" y="112713"/>
            <a:ext cx="6794500" cy="67945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995075A-701C-49F1-909E-4C19F374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61472"/>
            <a:ext cx="10515600" cy="1325563"/>
          </a:xfrm>
        </p:spPr>
        <p:txBody>
          <a:bodyPr/>
          <a:lstStyle/>
          <a:p>
            <a:pPr algn="l"/>
            <a:r>
              <a:rPr lang="et-EE" dirty="0"/>
              <a:t>Energiaallikate hinnatrendid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C4D55AB3-3D19-4B24-B1C9-BD0A290E654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1E05963-C103-4B68-ADDE-F9D12D3B986E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430747E-0AB1-4FFF-9802-2604535075B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30C1375D-A11A-437C-88A5-704E9F371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261" y="1964735"/>
            <a:ext cx="9286474" cy="4647758"/>
          </a:xfrm>
          <a:prstGeom prst="rect">
            <a:avLst/>
          </a:prstGeom>
        </p:spPr>
      </p:pic>
      <p:sp>
        <p:nvSpPr>
          <p:cNvPr id="4" name="Nool: paremnool 3">
            <a:extLst>
              <a:ext uri="{FF2B5EF4-FFF2-40B4-BE49-F238E27FC236}">
                <a16:creationId xmlns:a16="http://schemas.microsoft.com/office/drawing/2014/main" id="{0FD3DEF4-F08F-49BF-8FE3-9031A75D5238}"/>
              </a:ext>
            </a:extLst>
          </p:cNvPr>
          <p:cNvSpPr/>
          <p:nvPr/>
        </p:nvSpPr>
        <p:spPr>
          <a:xfrm>
            <a:off x="1391477" y="2587035"/>
            <a:ext cx="543339" cy="2252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Nool: paremnool 9">
            <a:extLst>
              <a:ext uri="{FF2B5EF4-FFF2-40B4-BE49-F238E27FC236}">
                <a16:creationId xmlns:a16="http://schemas.microsoft.com/office/drawing/2014/main" id="{84E26FB2-0170-443A-86F2-8E68AC770D32}"/>
              </a:ext>
            </a:extLst>
          </p:cNvPr>
          <p:cNvSpPr/>
          <p:nvPr/>
        </p:nvSpPr>
        <p:spPr>
          <a:xfrm>
            <a:off x="1391476" y="4886287"/>
            <a:ext cx="543339" cy="2252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Nool: paremnool 10">
            <a:extLst>
              <a:ext uri="{FF2B5EF4-FFF2-40B4-BE49-F238E27FC236}">
                <a16:creationId xmlns:a16="http://schemas.microsoft.com/office/drawing/2014/main" id="{36F823E0-CC03-448F-A557-DEAF2C41247D}"/>
              </a:ext>
            </a:extLst>
          </p:cNvPr>
          <p:cNvSpPr/>
          <p:nvPr/>
        </p:nvSpPr>
        <p:spPr>
          <a:xfrm rot="13272799">
            <a:off x="9415669" y="6119750"/>
            <a:ext cx="543339" cy="2252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7383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716AF2F-F0CE-4243-86A8-4C73CC33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pic>
        <p:nvPicPr>
          <p:cNvPr id="5" name="Pilt 4" descr="Pilt, millel on kujutatud vektorgraafika&#10;&#10;Kirjeldus on genereeritud automaatselt ja see peaks olema väga täpne">
            <a:extLst>
              <a:ext uri="{FF2B5EF4-FFF2-40B4-BE49-F238E27FC236}">
                <a16:creationId xmlns:a16="http://schemas.microsoft.com/office/drawing/2014/main" id="{DB4B7C91-961C-463D-BDD5-BC31F18069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9" y="112713"/>
            <a:ext cx="6794500" cy="67945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995075A-701C-49F1-909E-4C19F374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61472"/>
            <a:ext cx="10515600" cy="1325563"/>
          </a:xfrm>
        </p:spPr>
        <p:txBody>
          <a:bodyPr/>
          <a:lstStyle/>
          <a:p>
            <a:pPr algn="l"/>
            <a:r>
              <a:rPr lang="et-EE" dirty="0"/>
              <a:t>Odavaim elektritootmise viis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C4D55AB3-3D19-4B24-B1C9-BD0A290E654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1E05963-C103-4B68-ADDE-F9D12D3B986E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430747E-0AB1-4FFF-9802-2604535075B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F76DCE7F-B849-40C9-AE09-DAAB6CB39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260" y="1976505"/>
            <a:ext cx="8994913" cy="479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2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716AF2F-F0CE-4243-86A8-4C73CC33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pic>
        <p:nvPicPr>
          <p:cNvPr id="5" name="Pilt 4" descr="Pilt, millel on kujutatud vektorgraafika&#10;&#10;Kirjeldus on genereeritud automaatselt ja see peaks olema väga täpne">
            <a:extLst>
              <a:ext uri="{FF2B5EF4-FFF2-40B4-BE49-F238E27FC236}">
                <a16:creationId xmlns:a16="http://schemas.microsoft.com/office/drawing/2014/main" id="{DB4B7C91-961C-463D-BDD5-BC31F18069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9" y="112713"/>
            <a:ext cx="6794500" cy="67945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995075A-701C-49F1-909E-4C19F374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61472"/>
            <a:ext cx="10515600" cy="1325563"/>
          </a:xfrm>
        </p:spPr>
        <p:txBody>
          <a:bodyPr/>
          <a:lstStyle/>
          <a:p>
            <a:pPr algn="l"/>
            <a:r>
              <a:rPr lang="et-EE" dirty="0"/>
              <a:t>Energia tarbimine Eestis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EF365018-14E5-48E2-B3B0-9EB2A4C7C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296" y="2669716"/>
            <a:ext cx="7479608" cy="3776414"/>
          </a:xfrm>
        </p:spPr>
        <p:txBody>
          <a:bodyPr/>
          <a:lstStyle/>
          <a:p>
            <a:pPr algn="l">
              <a:buBlip>
                <a:blip r:embed="rId5"/>
              </a:buBlip>
            </a:pPr>
            <a:r>
              <a:rPr lang="et-EE" dirty="0"/>
              <a:t> Taastuvenergia üldine osakaal 30% → 42%</a:t>
            </a:r>
          </a:p>
          <a:p>
            <a:pPr>
              <a:buBlip>
                <a:blip r:embed="rId5"/>
              </a:buBlip>
            </a:pPr>
            <a:r>
              <a:rPr lang="et-EE" dirty="0"/>
              <a:t> TE elektrisektoris 21% → 40%</a:t>
            </a:r>
          </a:p>
          <a:p>
            <a:pPr>
              <a:buBlip>
                <a:blip r:embed="rId5"/>
              </a:buBlip>
            </a:pPr>
            <a:r>
              <a:rPr lang="et-EE" dirty="0"/>
              <a:t> TE soojamajanduses 53,7% → 63%</a:t>
            </a:r>
          </a:p>
          <a:p>
            <a:pPr>
              <a:buBlip>
                <a:blip r:embed="rId5"/>
              </a:buBlip>
            </a:pPr>
            <a:r>
              <a:rPr lang="et-EE" dirty="0"/>
              <a:t> TE transpordisektoris 3,3% → 14%</a:t>
            </a:r>
          </a:p>
          <a:p>
            <a:pPr>
              <a:buBlip>
                <a:blip r:embed="rId5"/>
              </a:buBlip>
            </a:pPr>
            <a:r>
              <a:rPr lang="et-EE" dirty="0"/>
              <a:t> EL kliimaambitsiooni tõstmine 40% → 50…55%?</a:t>
            </a:r>
          </a:p>
          <a:p>
            <a:pPr>
              <a:buBlip>
                <a:blip r:embed="rId5"/>
              </a:buBlip>
            </a:pPr>
            <a:endParaRPr lang="et-EE" dirty="0"/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C4D55AB3-3D19-4B24-B1C9-BD0A290E654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1E05963-C103-4B68-ADDE-F9D12D3B986E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430747E-0AB1-4FFF-9802-2604535075B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BCB96461-C48E-4125-978F-B2B584BBD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843286"/>
              </p:ext>
            </p:extLst>
          </p:nvPr>
        </p:nvGraphicFramePr>
        <p:xfrm>
          <a:off x="7955168" y="1943100"/>
          <a:ext cx="4165417" cy="395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1166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716AF2F-F0CE-4243-86A8-4C73CC33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pic>
        <p:nvPicPr>
          <p:cNvPr id="5" name="Pilt 4" descr="Pilt, millel on kujutatud vektorgraafika&#10;&#10;Kirjeldus on genereeritud automaatselt ja see peaks olema väga täpne">
            <a:extLst>
              <a:ext uri="{FF2B5EF4-FFF2-40B4-BE49-F238E27FC236}">
                <a16:creationId xmlns:a16="http://schemas.microsoft.com/office/drawing/2014/main" id="{DB4B7C91-961C-463D-BDD5-BC31F18069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9" y="112713"/>
            <a:ext cx="6794500" cy="67945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995075A-701C-49F1-909E-4C19F374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61472"/>
            <a:ext cx="10515600" cy="1325563"/>
          </a:xfrm>
        </p:spPr>
        <p:txBody>
          <a:bodyPr/>
          <a:lstStyle/>
          <a:p>
            <a:pPr algn="l"/>
            <a:r>
              <a:rPr lang="et-EE" dirty="0"/>
              <a:t>Mis on CO2 saaste hind?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C4D55AB3-3D19-4B24-B1C9-BD0A290E654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1E05963-C103-4B68-ADDE-F9D12D3B986E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430747E-0AB1-4FFF-9802-2604535075B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4" name="Pilt 13">
            <a:extLst>
              <a:ext uri="{FF2B5EF4-FFF2-40B4-BE49-F238E27FC236}">
                <a16:creationId xmlns:a16="http://schemas.microsoft.com/office/drawing/2014/main" id="{ECE41849-75CB-4C9A-A3FF-2DD721B6D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261" y="2363787"/>
            <a:ext cx="9310612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32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716AF2F-F0CE-4243-86A8-4C73CC33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pic>
        <p:nvPicPr>
          <p:cNvPr id="5" name="Pilt 4" descr="Pilt, millel on kujutatud vektorgraafika&#10;&#10;Kirjeldus on genereeritud automaatselt ja see peaks olema väga täpne">
            <a:extLst>
              <a:ext uri="{FF2B5EF4-FFF2-40B4-BE49-F238E27FC236}">
                <a16:creationId xmlns:a16="http://schemas.microsoft.com/office/drawing/2014/main" id="{DB4B7C91-961C-463D-BDD5-BC31F18069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9" y="112713"/>
            <a:ext cx="6794500" cy="67945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995075A-701C-49F1-909E-4C19F374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61472"/>
            <a:ext cx="10515600" cy="1325563"/>
          </a:xfrm>
        </p:spPr>
        <p:txBody>
          <a:bodyPr/>
          <a:lstStyle/>
          <a:p>
            <a:pPr algn="l"/>
            <a:r>
              <a:rPr lang="et-EE" dirty="0"/>
              <a:t>Taastuvelekter vs tahked fossiilkütused EL-is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C4D55AB3-3D19-4B24-B1C9-BD0A290E654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1E05963-C103-4B68-ADDE-F9D12D3B986E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430747E-0AB1-4FFF-9802-2604535075B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9498131C-3C58-4381-8654-DCA440E8C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261" y="2157136"/>
            <a:ext cx="9299713" cy="44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7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716AF2F-F0CE-4243-86A8-4C73CC33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pic>
        <p:nvPicPr>
          <p:cNvPr id="5" name="Pilt 4" descr="Pilt, millel on kujutatud vektorgraafika&#10;&#10;Kirjeldus on genereeritud automaatselt ja see peaks olema väga täpne">
            <a:extLst>
              <a:ext uri="{FF2B5EF4-FFF2-40B4-BE49-F238E27FC236}">
                <a16:creationId xmlns:a16="http://schemas.microsoft.com/office/drawing/2014/main" id="{DB4B7C91-961C-463D-BDD5-BC31F18069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9" y="112713"/>
            <a:ext cx="6794500" cy="6794500"/>
          </a:xfrm>
          <a:prstGeom prst="rect">
            <a:avLst/>
          </a:prstGeom>
        </p:spPr>
      </p:pic>
      <p:sp>
        <p:nvSpPr>
          <p:cNvPr id="6" name="Ristkülik 5">
            <a:extLst>
              <a:ext uri="{FF2B5EF4-FFF2-40B4-BE49-F238E27FC236}">
                <a16:creationId xmlns:a16="http://schemas.microsoft.com/office/drawing/2014/main" id="{C4D55AB3-3D19-4B24-B1C9-BD0A290E654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1E05963-C103-4B68-ADDE-F9D12D3B986E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430747E-0AB1-4FFF-9802-2604535075B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0" name="Pilt 9">
            <a:extLst>
              <a:ext uri="{FF2B5EF4-FFF2-40B4-BE49-F238E27FC236}">
                <a16:creationId xmlns:a16="http://schemas.microsoft.com/office/drawing/2014/main" id="{197D277D-4643-4E85-BAEB-961144B97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7751"/>
            <a:ext cx="4976232" cy="3429000"/>
          </a:xfrm>
          <a:prstGeom prst="rect">
            <a:avLst/>
          </a:prstGeom>
        </p:spPr>
      </p:pic>
      <p:pic>
        <p:nvPicPr>
          <p:cNvPr id="13" name="Pilt 12">
            <a:extLst>
              <a:ext uri="{FF2B5EF4-FFF2-40B4-BE49-F238E27FC236}">
                <a16:creationId xmlns:a16="http://schemas.microsoft.com/office/drawing/2014/main" id="{0325B5B6-2B13-4A9C-814D-796324931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764" y="543749"/>
            <a:ext cx="4989963" cy="3429000"/>
          </a:xfrm>
          <a:prstGeom prst="rect">
            <a:avLst/>
          </a:prstGeom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605CB0EA-0B05-401F-B837-3700572351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" y="2467352"/>
            <a:ext cx="7532218" cy="4439862"/>
          </a:xfrm>
          <a:prstGeom prst="rect">
            <a:avLst/>
          </a:prstGeom>
        </p:spPr>
      </p:pic>
      <p:pic>
        <p:nvPicPr>
          <p:cNvPr id="16" name="Pilt 15">
            <a:extLst>
              <a:ext uri="{FF2B5EF4-FFF2-40B4-BE49-F238E27FC236}">
                <a16:creationId xmlns:a16="http://schemas.microsoft.com/office/drawing/2014/main" id="{4407B80D-2CD8-40B6-A3D5-190483E149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4142" y="3401249"/>
            <a:ext cx="4102246" cy="3538100"/>
          </a:xfrm>
          <a:prstGeom prst="rect">
            <a:avLst/>
          </a:prstGeom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A7BA7131-FBA3-4BEC-9695-11158B382D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1023" y="0"/>
            <a:ext cx="4163338" cy="3895521"/>
          </a:xfrm>
          <a:prstGeom prst="rect">
            <a:avLst/>
          </a:prstGeom>
        </p:spPr>
      </p:pic>
      <p:pic>
        <p:nvPicPr>
          <p:cNvPr id="14" name="Pilt 13">
            <a:extLst>
              <a:ext uri="{FF2B5EF4-FFF2-40B4-BE49-F238E27FC236}">
                <a16:creationId xmlns:a16="http://schemas.microsoft.com/office/drawing/2014/main" id="{E2422770-3E67-4BF0-B9A7-DC52390862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6984" y="3179928"/>
            <a:ext cx="3928760" cy="37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69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EK PPT mall1" id="{93A657C7-1CDE-4EC0-97C9-591825D3B361}" vid="{F44D1BE8-D84B-4C9B-B21A-44C9A55900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ETEK PPT mall1</Template>
  <TotalTime>10341</TotalTime>
  <Words>208</Words>
  <Application>Microsoft Office PowerPoint</Application>
  <PresentationFormat>Laiekraan</PresentationFormat>
  <Paragraphs>33</Paragraphs>
  <Slides>12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Office'i kujundus</vt:lpstr>
      <vt:lpstr>Energiasektori trendidest</vt:lpstr>
      <vt:lpstr>Millest täna kõnelen?</vt:lpstr>
      <vt:lpstr>PowerPointi esitlus</vt:lpstr>
      <vt:lpstr>Energiaallikate hinnatrendid</vt:lpstr>
      <vt:lpstr>Odavaim elektritootmise viis</vt:lpstr>
      <vt:lpstr>Energia tarbimine Eestis</vt:lpstr>
      <vt:lpstr>Mis on CO2 saaste hind?</vt:lpstr>
      <vt:lpstr>Taastuvelekter vs tahked fossiilkütused EL-is</vt:lpstr>
      <vt:lpstr>PowerPointi esitlus</vt:lpstr>
      <vt:lpstr>Peamised nõuanded</vt:lpstr>
      <vt:lpstr>Tänan kuulamast</vt:lpstr>
      <vt:lpstr>Kasutatud allikad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Ülevaade Eesti taastuvenergia sektorist ja viimastest arengutest </dc:title>
  <dc:creator>Mihkel</dc:creator>
  <cp:lastModifiedBy>Mihkel</cp:lastModifiedBy>
  <cp:revision>55</cp:revision>
  <dcterms:created xsi:type="dcterms:W3CDTF">2019-09-05T13:00:12Z</dcterms:created>
  <dcterms:modified xsi:type="dcterms:W3CDTF">2020-05-04T17:05:18Z</dcterms:modified>
</cp:coreProperties>
</file>